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  <p:sldMasterId id="2147483684" r:id="rId2"/>
  </p:sldMasterIdLst>
  <p:notesMasterIdLst>
    <p:notesMasterId r:id="rId10"/>
  </p:notesMasterIdLst>
  <p:handoutMasterIdLst>
    <p:handoutMasterId r:id="rId11"/>
  </p:handoutMasterIdLst>
  <p:sldIdLst>
    <p:sldId id="392" r:id="rId3"/>
    <p:sldId id="426" r:id="rId4"/>
    <p:sldId id="432" r:id="rId5"/>
    <p:sldId id="429" r:id="rId6"/>
    <p:sldId id="427" r:id="rId7"/>
    <p:sldId id="430" r:id="rId8"/>
    <p:sldId id="431" r:id="rId9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36" autoAdjust="0"/>
    <p:restoredTop sz="84585" autoAdjust="0"/>
  </p:normalViewPr>
  <p:slideViewPr>
    <p:cSldViewPr>
      <p:cViewPr>
        <p:scale>
          <a:sx n="70" d="100"/>
          <a:sy n="70" d="100"/>
        </p:scale>
        <p:origin x="-149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602" y="-84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4283" cy="495301"/>
          </a:xfrm>
          <a:prstGeom prst="rect">
            <a:avLst/>
          </a:prstGeom>
        </p:spPr>
        <p:txBody>
          <a:bodyPr vert="horz" lIns="96506" tIns="48254" rIns="96506" bIns="4825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1"/>
          </a:xfrm>
          <a:prstGeom prst="rect">
            <a:avLst/>
          </a:prstGeom>
        </p:spPr>
        <p:txBody>
          <a:bodyPr vert="horz" lIns="96506" tIns="48254" rIns="96506" bIns="48254" rtlCol="0"/>
          <a:lstStyle>
            <a:lvl1pPr algn="r">
              <a:defRPr sz="1300"/>
            </a:lvl1pPr>
          </a:lstStyle>
          <a:p>
            <a:fld id="{D838D878-6E12-44FD-8345-5FC4541B32D3}" type="datetimeFigureOut">
              <a:rPr lang="en-US" smtClean="0"/>
              <a:pPr/>
              <a:t>01-Oct-2014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08983"/>
            <a:ext cx="2944283" cy="495301"/>
          </a:xfrm>
          <a:prstGeom prst="rect">
            <a:avLst/>
          </a:prstGeom>
        </p:spPr>
        <p:txBody>
          <a:bodyPr vert="horz" lIns="96506" tIns="48254" rIns="96506" bIns="4825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3"/>
            <a:ext cx="2944283" cy="495301"/>
          </a:xfrm>
          <a:prstGeom prst="rect">
            <a:avLst/>
          </a:prstGeom>
        </p:spPr>
        <p:txBody>
          <a:bodyPr vert="horz" lIns="96506" tIns="48254" rIns="96506" bIns="48254" rtlCol="0" anchor="b"/>
          <a:lstStyle>
            <a:lvl1pPr algn="r">
              <a:defRPr sz="1300"/>
            </a:lvl1pPr>
          </a:lstStyle>
          <a:p>
            <a:fld id="{B043E0F3-55B4-4DC6-9C2B-17455F0FCC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262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4283" cy="495301"/>
          </a:xfrm>
          <a:prstGeom prst="rect">
            <a:avLst/>
          </a:prstGeom>
        </p:spPr>
        <p:txBody>
          <a:bodyPr vert="horz" lIns="96506" tIns="48254" rIns="96506" bIns="48254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1"/>
          </a:xfrm>
          <a:prstGeom prst="rect">
            <a:avLst/>
          </a:prstGeom>
        </p:spPr>
        <p:txBody>
          <a:bodyPr vert="horz" lIns="96506" tIns="48254" rIns="96506" bIns="48254" rtlCol="0"/>
          <a:lstStyle>
            <a:lvl1pPr algn="r">
              <a:defRPr sz="1300"/>
            </a:lvl1pPr>
          </a:lstStyle>
          <a:p>
            <a:fld id="{807B29FB-3156-4388-9398-4B5153FBF155}" type="datetimeFigureOut">
              <a:rPr lang="en-GB" smtClean="0"/>
              <a:pPr/>
              <a:t>01/10/2014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2950"/>
            <a:ext cx="4956175" cy="3716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06" tIns="48254" rIns="96506" bIns="4825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2"/>
            <a:ext cx="5435600" cy="4457700"/>
          </a:xfrm>
          <a:prstGeom prst="rect">
            <a:avLst/>
          </a:prstGeom>
        </p:spPr>
        <p:txBody>
          <a:bodyPr vert="horz" lIns="96506" tIns="48254" rIns="96506" bIns="4825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08983"/>
            <a:ext cx="2944283" cy="495301"/>
          </a:xfrm>
          <a:prstGeom prst="rect">
            <a:avLst/>
          </a:prstGeom>
        </p:spPr>
        <p:txBody>
          <a:bodyPr vert="horz" lIns="96506" tIns="48254" rIns="96506" bIns="48254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3"/>
            <a:ext cx="2944283" cy="495301"/>
          </a:xfrm>
          <a:prstGeom prst="rect">
            <a:avLst/>
          </a:prstGeom>
        </p:spPr>
        <p:txBody>
          <a:bodyPr vert="horz" lIns="96506" tIns="48254" rIns="96506" bIns="48254" rtlCol="0" anchor="b"/>
          <a:lstStyle>
            <a:lvl1pPr algn="r">
              <a:defRPr sz="1300"/>
            </a:lvl1pPr>
          </a:lstStyle>
          <a:p>
            <a:fld id="{B6BB7251-09B7-4801-93CE-22D54119369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8923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Solid</a:t>
            </a:r>
            <a:r>
              <a:rPr lang="en-US" baseline="0" dirty="0" smtClean="0"/>
              <a:t> agenda </a:t>
            </a:r>
          </a:p>
          <a:p>
            <a:r>
              <a:rPr lang="en-US" baseline="0" dirty="0" smtClean="0"/>
              <a:t>Paper is reach of details and we will be devoting time to </a:t>
            </a:r>
          </a:p>
          <a:p>
            <a:r>
              <a:rPr lang="en-US" baseline="0" dirty="0" err="1" smtClean="0"/>
              <a:t>PfD</a:t>
            </a:r>
            <a:r>
              <a:rPr lang="en-US" baseline="0" dirty="0" smtClean="0"/>
              <a:t> Project adds value and details to cognitive assessment of 15 year olds, in and out of school, and knowledge of their context of learning, resources and processes.</a:t>
            </a:r>
          </a:p>
          <a:p>
            <a:r>
              <a:rPr lang="en-US" baseline="0" dirty="0" smtClean="0"/>
              <a:t>Expect paper was a jump start for the creation of the TOR that eventually will guide the implementation of </a:t>
            </a:r>
            <a:r>
              <a:rPr lang="en-US" baseline="0" smtClean="0"/>
              <a:t>the study.</a:t>
            </a:r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B7251-09B7-4801-93CE-22D54119369C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000" y="2628508"/>
            <a:ext cx="2628000" cy="4229631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8"/>
            <a:ext cx="2628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368000" y="2480400"/>
            <a:ext cx="63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Presentation title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368000" y="3805200"/>
            <a:ext cx="63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 smtClean="0"/>
              <a:t>Click to </a:t>
            </a:r>
            <a:r>
              <a:rPr kumimoji="0" lang="fr-FR" dirty="0" err="1" smtClean="0"/>
              <a:t>edit</a:t>
            </a:r>
            <a:r>
              <a:rPr kumimoji="0" lang="fr-FR" dirty="0" smtClean="0"/>
              <a:t> </a:t>
            </a:r>
            <a:r>
              <a:rPr kumimoji="0" lang="fr-FR" dirty="0" err="1" smtClean="0"/>
              <a:t>Subtitle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200" y="432000"/>
            <a:ext cx="692307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124821F3-5FF7-4C53-A240-AD7408A6F1D1}" type="datetime1">
              <a:rPr lang="en-US" smtClean="0"/>
              <a:pPr/>
              <a:t>01-Oct-2014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US" dirty="0"/>
          </a:p>
        </p:txBody>
      </p:sp>
      <p:pic>
        <p:nvPicPr>
          <p:cNvPr id="10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000" y="6055200"/>
            <a:ext cx="1742400" cy="5788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478919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2237"/>
      </p:ext>
    </p:extLst>
  </p:cSld>
  <p:clrMapOvr>
    <a:masterClrMapping/>
  </p:clrMapOvr>
  <p:transition spd="slow">
    <p:cover/>
  </p:transition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316190"/>
      </p:ext>
    </p:extLst>
  </p:cSld>
  <p:clrMapOvr>
    <a:masterClrMapping/>
  </p:clrMapOvr>
  <p:transition spd="slow">
    <p:cover/>
  </p:transition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304800"/>
            <a:ext cx="8388350" cy="952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55650" y="1447800"/>
            <a:ext cx="8388350" cy="5162550"/>
          </a:xfrm>
        </p:spPr>
        <p:txBody>
          <a:bodyPr/>
          <a:lstStyle/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776257379"/>
      </p:ext>
    </p:extLst>
  </p:cSld>
  <p:clrMapOvr>
    <a:masterClrMapping/>
  </p:clrMapOvr>
  <p:transition spd="slow">
    <p:cover/>
  </p:transition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55650" y="304800"/>
            <a:ext cx="8388350" cy="6305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604061"/>
      </p:ext>
    </p:extLst>
  </p:cSld>
  <p:clrMapOvr>
    <a:masterClrMapping/>
  </p:clrMapOvr>
  <p:transition spd="slow">
    <p:cover/>
  </p:transition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gradFill rotWithShape="0">
          <a:gsLst>
            <a:gs pos="0">
              <a:srgbClr val="800000"/>
            </a:gs>
            <a:gs pos="68000">
              <a:srgbClr val="C00000"/>
            </a:gs>
            <a:gs pos="100000">
              <a:srgbClr val="8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719138" cy="10525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36513" y="0"/>
            <a:ext cx="863601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35538814-9AC8-4F32-BB5E-D064F0E04D92}" type="slidenum">
              <a:rPr lang="en-GB" sz="4000">
                <a:solidFill>
                  <a:srgbClr val="800000"/>
                </a:solidFill>
                <a:effectDag name="">
                  <a:cont type="tree" name="">
                    <a:effect ref="fillLine"/>
                    <a:outerShdw dist="38100" dir="13500000" algn="br">
                      <a:srgbClr val="C04040"/>
                    </a:outerShdw>
                  </a:cont>
                  <a:cont type="tree" name="">
                    <a:effect ref="fillLine"/>
                    <a:outerShdw dist="38100" dir="2700000" algn="tl">
                      <a:srgbClr val="4C0000"/>
                    </a:outerShdw>
                  </a:cont>
                  <a:effect ref="fillLine"/>
                </a:effectDag>
                <a:latin typeface="Times New Roman" pitchFamily="18" charset="0"/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GB">
              <a:solidFill>
                <a:srgbClr val="FFFF00"/>
              </a:solidFill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6" name="Picture 6" descr="LOGO_OECD_BLUE_FIN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513"/>
            <a:ext cx="719138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6308725"/>
            <a:ext cx="719138" cy="5492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719138" cy="10525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-36513" y="0"/>
            <a:ext cx="863601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C36B2A8D-B23F-45C1-BD0E-36F8D8F1F910}" type="slidenum">
              <a:rPr lang="en-GB" sz="4000">
                <a:solidFill>
                  <a:srgbClr val="800000"/>
                </a:solidFill>
                <a:effectDag name="">
                  <a:cont type="tree" name="">
                    <a:effect ref="fillLine"/>
                    <a:outerShdw dist="38100" dir="13500000" algn="br">
                      <a:srgbClr val="C04040"/>
                    </a:outerShdw>
                  </a:cont>
                  <a:cont type="tree" name="">
                    <a:effect ref="fillLine"/>
                    <a:outerShdw dist="38100" dir="2700000" algn="tl">
                      <a:srgbClr val="4C0000"/>
                    </a:outerShdw>
                  </a:cont>
                  <a:effect ref="fillLine"/>
                </a:effectDag>
                <a:latin typeface="Times New Roman" pitchFamily="18" charset="0"/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GB">
              <a:solidFill>
                <a:srgbClr val="FFFF00"/>
              </a:solidFill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10" name="Picture 10" descr="LOGO_OECD_BLUE_FIN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513"/>
            <a:ext cx="719138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0" y="6308725"/>
            <a:ext cx="719138" cy="5492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260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209800"/>
            <a:ext cx="83883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60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886200"/>
            <a:ext cx="838835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5576522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5015687E-C46B-4ADD-8218-DFDCD0509915}" type="datetime1">
              <a:rPr lang="en-US" smtClean="0"/>
              <a:pPr/>
              <a:t>01-Oct-2014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85B40F36-E8C4-4DF3-A1E6-9A175CF93E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00" y="468000"/>
            <a:ext cx="692308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260000" y="2928144"/>
            <a:ext cx="6624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Section Header title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11F89C44-D0AB-4646-A33C-ECCC4230578E}" type="datetime1">
              <a:rPr lang="en-US" smtClean="0"/>
              <a:pPr/>
              <a:t>01-Oct-2014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85B40F36-E8C4-4DF3-A1E6-9A175CF93E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fr-FR" dirty="0" smtClean="0"/>
              <a:t>Cliquez pour modifier les styles du texte du masque</a:t>
            </a:r>
            <a:endParaRPr lang="en-US" dirty="0" smtClean="0"/>
          </a:p>
          <a:p>
            <a:pPr lvl="1" eaLnBrk="1" latinLnBrk="0" hangingPunct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 eaLnBrk="1" latinLnBrk="0" hangingPunct="1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 eaLnBrk="1" latinLnBrk="0" hangingPunct="1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 eaLnBrk="1" latinLnBrk="0" hangingPunct="1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C2E90E05-66BE-4A01-8A52-1A5157DF30F6}" type="datetimeFigureOut">
              <a:rPr lang="en-US" smtClean="0"/>
              <a:pPr/>
              <a:t>01-Oct-2014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EBC2A2AB-5186-41F9-8C03-14D1F3D42E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Cliquez pour modifier le titre</a:t>
            </a:r>
            <a:br>
              <a:rPr lang="fr-FR" dirty="0" smtClean="0"/>
            </a:br>
            <a:r>
              <a:rPr lang="fr-FR" dirty="0" smtClean="0"/>
              <a:t>Le titre peut-être étendu sur deux lignes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259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215894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4_Title and Content">
    <p:bg>
      <p:bgPr>
        <a:gradFill rotWithShape="0">
          <a:gsLst>
            <a:gs pos="0">
              <a:srgbClr val="660066"/>
            </a:gs>
            <a:gs pos="33000">
              <a:srgbClr val="660066"/>
            </a:gs>
            <a:gs pos="70000">
              <a:srgbClr val="993366"/>
            </a:gs>
            <a:gs pos="100000">
              <a:srgbClr val="66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-36513" y="0"/>
            <a:ext cx="863601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130B0D6D-9B8A-47BC-BF88-ADCF68A72A6E}" type="slidenum">
              <a:rPr lang="en-GB" sz="4000">
                <a:solidFill>
                  <a:srgbClr val="660066"/>
                </a:solidFill>
                <a:effectDag name="">
                  <a:cont type="tree" name="">
                    <a:effect ref="fillLine"/>
                    <a:outerShdw dist="38100" dir="13500000" algn="br">
                      <a:srgbClr val="983399"/>
                    </a:outerShdw>
                  </a:cont>
                  <a:cont type="tree" name="">
                    <a:effect ref="fillLine"/>
                    <a:outerShdw dist="38100" dir="2700000" algn="tl">
                      <a:srgbClr val="3D003D"/>
                    </a:outerShdw>
                  </a:cont>
                  <a:effect ref="fillLine"/>
                </a:effectDag>
                <a:latin typeface="Times New Roman" pitchFamily="18" charset="0"/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GB" sz="2400">
              <a:solidFill>
                <a:srgbClr val="FFFFFF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0"/>
            <a:ext cx="719138" cy="68580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0" y="215900"/>
            <a:ext cx="7810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D4038602-1D87-41DB-A061-E0E3EBE9E81B}" type="slidenum">
              <a:rPr lang="en-GB" sz="2400">
                <a:solidFill>
                  <a:srgbClr val="660066"/>
                </a:solidFill>
                <a:effectDag name="">
                  <a:cont type="tree" name="">
                    <a:effect ref="fillLine"/>
                    <a:outerShdw dist="38100" dir="13500000" algn="br">
                      <a:srgbClr val="983399"/>
                    </a:outerShdw>
                  </a:cont>
                  <a:cont type="tree" name="">
                    <a:effect ref="fillLine"/>
                    <a:outerShdw dist="38100" dir="2700000" algn="tl">
                      <a:srgbClr val="3D003D"/>
                    </a:outerShdw>
                  </a:cont>
                  <a:effect ref="fillLine"/>
                </a:effectDag>
                <a:latin typeface="Times New Roman" pitchFamily="18" charset="0"/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GB" sz="2400">
              <a:solidFill>
                <a:srgbClr val="FFFFFF"/>
              </a:solidFill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7" name="Picture 10" descr="OECD_white_150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lum bright="-33000"/>
          </a:blip>
          <a:srcRect/>
          <a:stretch>
            <a:fillRect/>
          </a:stretch>
        </p:blipFill>
        <p:spPr bwMode="auto">
          <a:xfrm>
            <a:off x="41275" y="6096522"/>
            <a:ext cx="641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12"/>
          <p:cNvCxnSpPr>
            <a:cxnSpLocks noChangeShapeType="1"/>
          </p:cNvCxnSpPr>
          <p:nvPr/>
        </p:nvCxnSpPr>
        <p:spPr bwMode="auto">
          <a:xfrm>
            <a:off x="0" y="3632200"/>
            <a:ext cx="714375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Box 17"/>
          <p:cNvSpPr txBox="1">
            <a:spLocks noChangeArrowheads="1"/>
          </p:cNvSpPr>
          <p:nvPr/>
        </p:nvSpPr>
        <p:spPr bwMode="auto">
          <a:xfrm rot="16200000">
            <a:off x="-804068" y="4455318"/>
            <a:ext cx="22860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defRPr/>
            </a:pPr>
            <a:r>
              <a:rPr lang="en-GB" smtClean="0">
                <a:solidFill>
                  <a:srgbClr val="BDBDBD"/>
                </a:solidFill>
                <a:cs typeface="Arial" pitchFamily="34" charset="0"/>
              </a:rPr>
              <a:t>PISA</a:t>
            </a:r>
            <a:br>
              <a:rPr lang="en-GB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000" smtClean="0">
                <a:solidFill>
                  <a:srgbClr val="BDBDBD"/>
                </a:solidFill>
                <a:cs typeface="Arial" pitchFamily="34" charset="0"/>
              </a:rPr>
              <a:t>OECD Programme for </a:t>
            </a:r>
            <a:br>
              <a:rPr lang="en-GB" sz="1000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000" smtClean="0">
                <a:solidFill>
                  <a:srgbClr val="BDBDBD"/>
                </a:solidFill>
                <a:cs typeface="Arial" pitchFamily="34" charset="0"/>
              </a:rPr>
              <a:t>International Student Assessment</a:t>
            </a:r>
          </a:p>
        </p:txBody>
      </p:sp>
      <p:sp>
        <p:nvSpPr>
          <p:cNvPr id="10" name="TextBox 18"/>
          <p:cNvSpPr txBox="1">
            <a:spLocks noChangeArrowheads="1"/>
          </p:cNvSpPr>
          <p:nvPr/>
        </p:nvSpPr>
        <p:spPr bwMode="auto">
          <a:xfrm rot="16200000">
            <a:off x="-1350169" y="1504156"/>
            <a:ext cx="3419475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ts val="2700"/>
              </a:lnSpc>
              <a:defRPr/>
            </a:pPr>
            <a:r>
              <a:rPr lang="en-GB" sz="1900" smtClean="0">
                <a:solidFill>
                  <a:srgbClr val="BDBDBD"/>
                </a:solidFill>
                <a:cs typeface="Arial" pitchFamily="34" charset="0"/>
              </a:rPr>
              <a:t>31</a:t>
            </a:r>
            <a:r>
              <a:rPr lang="en-GB" sz="1900" baseline="30000" smtClean="0">
                <a:solidFill>
                  <a:srgbClr val="BDBDBD"/>
                </a:solidFill>
                <a:cs typeface="Arial" pitchFamily="34" charset="0"/>
              </a:rPr>
              <a:t>st</a:t>
            </a:r>
            <a:r>
              <a:rPr lang="en-GB" sz="1900" smtClean="0">
                <a:solidFill>
                  <a:srgbClr val="BDBDBD"/>
                </a:solidFill>
                <a:cs typeface="Arial" pitchFamily="34" charset="0"/>
              </a:rPr>
              <a:t> meeting</a:t>
            </a:r>
            <a:br>
              <a:rPr lang="en-GB" sz="1900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900" smtClean="0">
                <a:solidFill>
                  <a:srgbClr val="BDBDBD"/>
                </a:solidFill>
                <a:cs typeface="Arial" pitchFamily="34" charset="0"/>
              </a:rPr>
              <a:t>of the Governing Board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33356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2_Title and Content">
    <p:bg>
      <p:bgPr>
        <a:gradFill rotWithShape="0">
          <a:gsLst>
            <a:gs pos="0">
              <a:srgbClr val="800000"/>
            </a:gs>
            <a:gs pos="33000">
              <a:srgbClr val="800000"/>
            </a:gs>
            <a:gs pos="67000">
              <a:srgbClr val="C00000"/>
            </a:gs>
            <a:gs pos="100000">
              <a:srgbClr val="8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-36513" y="0"/>
            <a:ext cx="863601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BB9F4214-BBCA-45D7-BB80-8036CEC531DD}" type="slidenum">
              <a:rPr lang="en-GB" sz="4000">
                <a:solidFill>
                  <a:srgbClr val="800000"/>
                </a:solidFill>
                <a:effectDag name="">
                  <a:cont type="tree" name="">
                    <a:effect ref="fillLine"/>
                    <a:outerShdw dist="38100" dir="13500000" algn="br">
                      <a:srgbClr val="C04040"/>
                    </a:outerShdw>
                  </a:cont>
                  <a:cont type="tree" name="">
                    <a:effect ref="fillLine"/>
                    <a:outerShdw dist="38100" dir="2700000" algn="tl">
                      <a:srgbClr val="4C0000"/>
                    </a:outerShdw>
                  </a:cont>
                  <a:effect ref="fillLine"/>
                </a:effectDag>
                <a:latin typeface="Times New Roman" pitchFamily="18" charset="0"/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GB" sz="2400">
              <a:solidFill>
                <a:srgbClr val="FFFFFF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0"/>
            <a:ext cx="719138" cy="68580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0" y="215900"/>
            <a:ext cx="7810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B3B999E3-602C-4A74-BCE4-F6EB5E9A5367}" type="slidenum">
              <a:rPr lang="en-GB" sz="2400">
                <a:solidFill>
                  <a:srgbClr val="800000"/>
                </a:solidFill>
                <a:effectDag name="">
                  <a:cont type="tree" name="">
                    <a:effect ref="fillLine"/>
                    <a:outerShdw dist="38100" dir="13500000" algn="br">
                      <a:srgbClr val="C04040"/>
                    </a:outerShdw>
                  </a:cont>
                  <a:cont type="tree" name="">
                    <a:effect ref="fillLine"/>
                    <a:outerShdw dist="38100" dir="2700000" algn="tl">
                      <a:srgbClr val="4C0000"/>
                    </a:outerShdw>
                  </a:cont>
                  <a:effect ref="fillLine"/>
                </a:effectDag>
                <a:latin typeface="Times New Roman" pitchFamily="18" charset="0"/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GB" sz="2400">
              <a:solidFill>
                <a:srgbClr val="FFFFFF"/>
              </a:solidFill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7" name="Picture 10" descr="OECD_white_150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lum bright="-33000"/>
          </a:blip>
          <a:srcRect/>
          <a:stretch>
            <a:fillRect/>
          </a:stretch>
        </p:blipFill>
        <p:spPr bwMode="auto">
          <a:xfrm>
            <a:off x="41275" y="6096522"/>
            <a:ext cx="641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12"/>
          <p:cNvCxnSpPr>
            <a:cxnSpLocks noChangeShapeType="1"/>
          </p:cNvCxnSpPr>
          <p:nvPr/>
        </p:nvCxnSpPr>
        <p:spPr bwMode="auto">
          <a:xfrm>
            <a:off x="0" y="3632200"/>
            <a:ext cx="714375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Box 17"/>
          <p:cNvSpPr txBox="1">
            <a:spLocks noChangeArrowheads="1"/>
          </p:cNvSpPr>
          <p:nvPr/>
        </p:nvSpPr>
        <p:spPr bwMode="auto">
          <a:xfrm rot="16200000">
            <a:off x="-804068" y="4455318"/>
            <a:ext cx="22860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defRPr/>
            </a:pPr>
            <a:r>
              <a:rPr lang="en-GB" smtClean="0">
                <a:solidFill>
                  <a:srgbClr val="BDBDBD"/>
                </a:solidFill>
                <a:cs typeface="Arial" pitchFamily="34" charset="0"/>
              </a:rPr>
              <a:t>PISA</a:t>
            </a:r>
            <a:br>
              <a:rPr lang="en-GB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000" smtClean="0">
                <a:solidFill>
                  <a:srgbClr val="BDBDBD"/>
                </a:solidFill>
                <a:cs typeface="Arial" pitchFamily="34" charset="0"/>
              </a:rPr>
              <a:t>OECD Programme for </a:t>
            </a:r>
            <a:br>
              <a:rPr lang="en-GB" sz="1000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000" smtClean="0">
                <a:solidFill>
                  <a:srgbClr val="BDBDBD"/>
                </a:solidFill>
                <a:cs typeface="Arial" pitchFamily="34" charset="0"/>
              </a:rPr>
              <a:t>International Student Assessment</a:t>
            </a:r>
          </a:p>
        </p:txBody>
      </p:sp>
      <p:sp>
        <p:nvSpPr>
          <p:cNvPr id="10" name="TextBox 18"/>
          <p:cNvSpPr txBox="1">
            <a:spLocks noChangeArrowheads="1"/>
          </p:cNvSpPr>
          <p:nvPr/>
        </p:nvSpPr>
        <p:spPr bwMode="auto">
          <a:xfrm rot="16200000">
            <a:off x="-1350169" y="1504647"/>
            <a:ext cx="3419475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ts val="2700"/>
              </a:lnSpc>
              <a:defRPr/>
            </a:pPr>
            <a:r>
              <a:rPr lang="en-GB" sz="1900" dirty="0" smtClean="0">
                <a:solidFill>
                  <a:srgbClr val="BDBDBD"/>
                </a:solidFill>
                <a:cs typeface="Arial" pitchFamily="34" charset="0"/>
              </a:rPr>
              <a:t>35</a:t>
            </a:r>
            <a:r>
              <a:rPr lang="en-GB" sz="1900" baseline="30000" dirty="0" smtClean="0">
                <a:solidFill>
                  <a:srgbClr val="BDBDBD"/>
                </a:solidFill>
                <a:cs typeface="Arial" pitchFamily="34" charset="0"/>
              </a:rPr>
              <a:t>th</a:t>
            </a:r>
            <a:r>
              <a:rPr lang="en-GB" sz="1900" dirty="0" smtClean="0">
                <a:solidFill>
                  <a:srgbClr val="BDBDBD"/>
                </a:solidFill>
                <a:cs typeface="Arial" pitchFamily="34" charset="0"/>
              </a:rPr>
              <a:t> meeting</a:t>
            </a:r>
            <a:br>
              <a:rPr lang="en-GB" sz="1900" dirty="0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900" dirty="0" smtClean="0">
                <a:solidFill>
                  <a:srgbClr val="BDBDBD"/>
                </a:solidFill>
                <a:cs typeface="Arial" pitchFamily="34" charset="0"/>
              </a:rPr>
              <a:t>of the Governing Board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877869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3_Title and Content">
    <p:bg>
      <p:bgPr>
        <a:gradFill rotWithShape="0">
          <a:gsLst>
            <a:gs pos="33000">
              <a:schemeClr val="accent6">
                <a:lumMod val="50000"/>
              </a:schemeClr>
            </a:gs>
            <a:gs pos="67000">
              <a:schemeClr val="accent6">
                <a:lumMod val="75000"/>
              </a:schemeClr>
            </a:gs>
            <a:gs pos="100000">
              <a:schemeClr val="accent6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-36513" y="0"/>
            <a:ext cx="863601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F95EB6CA-61A1-4EDD-96FE-8F2FB6CBD1FC}" type="slidenum">
              <a:rPr lang="en-GB" sz="4000">
                <a:solidFill>
                  <a:srgbClr val="004E00"/>
                </a:solidFill>
                <a:effectDag name="">
                  <a:cont type="tree" name="">
                    <a:effect ref="fillLine"/>
                    <a:outerShdw dist="38100" dir="13500000" algn="br">
                      <a:srgbClr val="277527"/>
                    </a:outerShdw>
                  </a:cont>
                  <a:cont type="tree" name="">
                    <a:effect ref="fillLine"/>
                    <a:outerShdw dist="38100" dir="2700000" algn="tl">
                      <a:srgbClr val="002E00"/>
                    </a:outerShdw>
                  </a:cont>
                  <a:effect ref="fillLine"/>
                </a:effectDag>
                <a:latin typeface="Times New Roman" pitchFamily="18" charset="0"/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GB" sz="2400">
              <a:solidFill>
                <a:srgbClr val="FFFFFF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0"/>
            <a:ext cx="719138" cy="68580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0" y="215900"/>
            <a:ext cx="7810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FFF9096E-43D2-4CE7-B6A2-37B2D8EC4D64}" type="slidenum">
              <a:rPr lang="en-GB" sz="2400">
                <a:solidFill>
                  <a:srgbClr val="004E00"/>
                </a:solidFill>
                <a:effectDag name="">
                  <a:cont type="tree" name="">
                    <a:effect ref="fillLine"/>
                    <a:outerShdw dist="38100" dir="13500000" algn="br">
                      <a:srgbClr val="277527"/>
                    </a:outerShdw>
                  </a:cont>
                  <a:cont type="tree" name="">
                    <a:effect ref="fillLine"/>
                    <a:outerShdw dist="38100" dir="2700000" algn="tl">
                      <a:srgbClr val="002E00"/>
                    </a:outerShdw>
                  </a:cont>
                  <a:effect ref="fillLine"/>
                </a:effectDag>
                <a:latin typeface="Times New Roman" pitchFamily="18" charset="0"/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GB" sz="2400">
              <a:solidFill>
                <a:srgbClr val="FFFFFF"/>
              </a:solidFill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7" name="Picture 10" descr="OECD_white_150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lum bright="-33000"/>
          </a:blip>
          <a:srcRect/>
          <a:stretch>
            <a:fillRect/>
          </a:stretch>
        </p:blipFill>
        <p:spPr bwMode="auto">
          <a:xfrm>
            <a:off x="41275" y="6096522"/>
            <a:ext cx="641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12"/>
          <p:cNvCxnSpPr>
            <a:cxnSpLocks noChangeShapeType="1"/>
          </p:cNvCxnSpPr>
          <p:nvPr/>
        </p:nvCxnSpPr>
        <p:spPr bwMode="auto">
          <a:xfrm>
            <a:off x="0" y="3632200"/>
            <a:ext cx="714375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Box 17"/>
          <p:cNvSpPr txBox="1">
            <a:spLocks noChangeArrowheads="1"/>
          </p:cNvSpPr>
          <p:nvPr/>
        </p:nvSpPr>
        <p:spPr bwMode="auto">
          <a:xfrm rot="16200000">
            <a:off x="-804068" y="4455318"/>
            <a:ext cx="22860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defRPr/>
            </a:pPr>
            <a:r>
              <a:rPr lang="en-GB" smtClean="0">
                <a:solidFill>
                  <a:srgbClr val="BDBDBD"/>
                </a:solidFill>
                <a:cs typeface="Arial" pitchFamily="34" charset="0"/>
              </a:rPr>
              <a:t>PISA</a:t>
            </a:r>
            <a:br>
              <a:rPr lang="en-GB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000" smtClean="0">
                <a:solidFill>
                  <a:srgbClr val="BDBDBD"/>
                </a:solidFill>
                <a:cs typeface="Arial" pitchFamily="34" charset="0"/>
              </a:rPr>
              <a:t>OECD Programme for </a:t>
            </a:r>
            <a:br>
              <a:rPr lang="en-GB" sz="1000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000" smtClean="0">
                <a:solidFill>
                  <a:srgbClr val="BDBDBD"/>
                </a:solidFill>
                <a:cs typeface="Arial" pitchFamily="34" charset="0"/>
              </a:rPr>
              <a:t>International Student Assessment</a:t>
            </a:r>
          </a:p>
        </p:txBody>
      </p:sp>
      <p:sp>
        <p:nvSpPr>
          <p:cNvPr id="10" name="TextBox 18"/>
          <p:cNvSpPr txBox="1">
            <a:spLocks noChangeArrowheads="1"/>
          </p:cNvSpPr>
          <p:nvPr/>
        </p:nvSpPr>
        <p:spPr bwMode="auto">
          <a:xfrm rot="16200000">
            <a:off x="-1350169" y="1520031"/>
            <a:ext cx="341947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ts val="2700"/>
              </a:lnSpc>
              <a:defRPr/>
            </a:pPr>
            <a:r>
              <a:rPr lang="en-GB" sz="1900" dirty="0" smtClean="0">
                <a:solidFill>
                  <a:srgbClr val="BDBDBD"/>
                </a:solidFill>
                <a:cs typeface="Arial" pitchFamily="34" charset="0"/>
              </a:rPr>
              <a:t>35</a:t>
            </a:r>
            <a:r>
              <a:rPr lang="en-GB" sz="1900" baseline="30000" dirty="0" smtClean="0">
                <a:solidFill>
                  <a:srgbClr val="BDBDBD"/>
                </a:solidFill>
                <a:cs typeface="Arial" pitchFamily="34" charset="0"/>
              </a:rPr>
              <a:t>th</a:t>
            </a:r>
            <a:r>
              <a:rPr lang="en-GB" sz="1900" dirty="0" smtClean="0">
                <a:solidFill>
                  <a:srgbClr val="BDBDBD"/>
                </a:solidFill>
                <a:cs typeface="Arial" pitchFamily="34" charset="0"/>
              </a:rPr>
              <a:t> meeting</a:t>
            </a:r>
            <a:br>
              <a:rPr lang="en-GB" sz="1900" dirty="0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900" dirty="0" smtClean="0">
                <a:solidFill>
                  <a:srgbClr val="BDBDBD"/>
                </a:solidFill>
                <a:cs typeface="Arial" pitchFamily="34" charset="0"/>
              </a:rPr>
              <a:t>of the Governing Board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675186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">
    <p:bg>
      <p:bgPr>
        <a:gradFill rotWithShape="0">
          <a:gsLst>
            <a:gs pos="0">
              <a:srgbClr val="FFC000"/>
            </a:gs>
            <a:gs pos="50000">
              <a:srgbClr val="FFFF00"/>
            </a:gs>
            <a:gs pos="100000">
              <a:srgbClr val="FFC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-36513" y="0"/>
            <a:ext cx="863601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8E7B4812-04DC-42D7-87A9-E44877C0AEF1}" type="slidenum">
              <a:rPr lang="en-GB" sz="4000">
                <a:solidFill>
                  <a:srgbClr val="FFC000"/>
                </a:solidFill>
                <a:effectDag name="">
                  <a:cont type="tree" name="">
                    <a:effect ref="fillLine"/>
                    <a:outerShdw dist="38100" dir="13500000" algn="br">
                      <a:srgbClr val="FFD555"/>
                    </a:outerShdw>
                  </a:cont>
                  <a:cont type="tree" name="">
                    <a:effect ref="fillLine"/>
                    <a:outerShdw dist="38100" dir="2700000" algn="tl">
                      <a:srgbClr val="997300"/>
                    </a:outerShdw>
                  </a:cont>
                  <a:effect ref="fillLine"/>
                </a:effectDag>
                <a:latin typeface="Times New Roman" pitchFamily="18" charset="0"/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GB" sz="2400">
              <a:solidFill>
                <a:srgbClr val="FFFFFF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0"/>
            <a:ext cx="719138" cy="68580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0" y="215900"/>
            <a:ext cx="7810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F2E5FB0B-7437-405B-BABF-6F9E4D49FE38}" type="slidenum">
              <a:rPr lang="en-GB" sz="2400">
                <a:solidFill>
                  <a:srgbClr val="FFC000"/>
                </a:solidFill>
                <a:effectDag name="">
                  <a:cont type="tree" name="">
                    <a:effect ref="fillLine"/>
                    <a:outerShdw dist="38100" dir="13500000" algn="br">
                      <a:srgbClr val="FFD555"/>
                    </a:outerShdw>
                  </a:cont>
                  <a:cont type="tree" name="">
                    <a:effect ref="fillLine"/>
                    <a:outerShdw dist="38100" dir="2700000" algn="tl">
                      <a:srgbClr val="997300"/>
                    </a:outerShdw>
                  </a:cont>
                  <a:effect ref="fillLine"/>
                </a:effectDag>
                <a:latin typeface="Times New Roman" pitchFamily="18" charset="0"/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GB" sz="2400">
              <a:solidFill>
                <a:srgbClr val="FFFFFF"/>
              </a:solidFill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7" name="Picture 10" descr="OECD_white_150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lum bright="-33000"/>
          </a:blip>
          <a:srcRect/>
          <a:stretch>
            <a:fillRect/>
          </a:stretch>
        </p:blipFill>
        <p:spPr bwMode="auto">
          <a:xfrm>
            <a:off x="41275" y="6096522"/>
            <a:ext cx="641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12"/>
          <p:cNvCxnSpPr>
            <a:cxnSpLocks noChangeShapeType="1"/>
          </p:cNvCxnSpPr>
          <p:nvPr/>
        </p:nvCxnSpPr>
        <p:spPr bwMode="auto">
          <a:xfrm>
            <a:off x="0" y="3632200"/>
            <a:ext cx="714375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Box 17"/>
          <p:cNvSpPr txBox="1">
            <a:spLocks noChangeArrowheads="1"/>
          </p:cNvSpPr>
          <p:nvPr/>
        </p:nvSpPr>
        <p:spPr bwMode="auto">
          <a:xfrm rot="16200000">
            <a:off x="-804068" y="4455318"/>
            <a:ext cx="22860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defRPr/>
            </a:pPr>
            <a:r>
              <a:rPr lang="en-GB" smtClean="0">
                <a:solidFill>
                  <a:srgbClr val="BDBDBD"/>
                </a:solidFill>
                <a:cs typeface="Arial" pitchFamily="34" charset="0"/>
              </a:rPr>
              <a:t>PISA</a:t>
            </a:r>
            <a:br>
              <a:rPr lang="en-GB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000" smtClean="0">
                <a:solidFill>
                  <a:srgbClr val="BDBDBD"/>
                </a:solidFill>
                <a:cs typeface="Arial" pitchFamily="34" charset="0"/>
              </a:rPr>
              <a:t>OECD Programme for </a:t>
            </a:r>
            <a:br>
              <a:rPr lang="en-GB" sz="1000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000" smtClean="0">
                <a:solidFill>
                  <a:srgbClr val="BDBDBD"/>
                </a:solidFill>
                <a:cs typeface="Arial" pitchFamily="34" charset="0"/>
              </a:rPr>
              <a:t>International Student Assessment</a:t>
            </a:r>
          </a:p>
        </p:txBody>
      </p:sp>
      <p:sp>
        <p:nvSpPr>
          <p:cNvPr id="10" name="TextBox 18"/>
          <p:cNvSpPr txBox="1">
            <a:spLocks noChangeArrowheads="1"/>
          </p:cNvSpPr>
          <p:nvPr/>
        </p:nvSpPr>
        <p:spPr bwMode="auto">
          <a:xfrm rot="16200000">
            <a:off x="-1350169" y="1504156"/>
            <a:ext cx="3419475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ts val="2700"/>
              </a:lnSpc>
              <a:defRPr/>
            </a:pPr>
            <a:r>
              <a:rPr lang="en-GB" sz="1900" smtClean="0">
                <a:solidFill>
                  <a:srgbClr val="BDBDBD"/>
                </a:solidFill>
                <a:cs typeface="Arial" pitchFamily="34" charset="0"/>
              </a:rPr>
              <a:t>34</a:t>
            </a:r>
            <a:r>
              <a:rPr lang="en-GB" sz="1900" baseline="30000" smtClean="0">
                <a:solidFill>
                  <a:srgbClr val="BDBDBD"/>
                </a:solidFill>
                <a:cs typeface="Arial" pitchFamily="34" charset="0"/>
              </a:rPr>
              <a:t>th</a:t>
            </a:r>
            <a:r>
              <a:rPr lang="en-GB" sz="1900" smtClean="0">
                <a:solidFill>
                  <a:srgbClr val="BDBDBD"/>
                </a:solidFill>
                <a:cs typeface="Arial" pitchFamily="34" charset="0"/>
              </a:rPr>
              <a:t> meeting</a:t>
            </a:r>
            <a:br>
              <a:rPr lang="en-GB" sz="1900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900" smtClean="0">
                <a:solidFill>
                  <a:srgbClr val="BDBDBD"/>
                </a:solidFill>
                <a:cs typeface="Arial" pitchFamily="34" charset="0"/>
              </a:rPr>
              <a:t>of the Governing Board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solidFill>
                  <a:srgbClr val="CC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rgbClr val="993366"/>
                </a:solidFill>
              </a:defRPr>
            </a:lvl1pPr>
            <a:lvl2pPr>
              <a:defRPr>
                <a:solidFill>
                  <a:srgbClr val="7030A0"/>
                </a:solidFill>
              </a:defRPr>
            </a:lvl2pPr>
            <a:lvl3pPr>
              <a:defRPr>
                <a:solidFill>
                  <a:srgbClr val="003399"/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5972684"/>
      </p:ext>
    </p:extLst>
  </p:cSld>
  <p:clrMapOvr>
    <a:masterClrMapping/>
  </p:clrMapOvr>
  <p:transition spd="slow">
    <p:cover/>
  </p:transition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8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600" y="5328184"/>
            <a:ext cx="950407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504000" y="1306800"/>
            <a:ext cx="8154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0400" y="288000"/>
            <a:ext cx="458653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68000" y="1602000"/>
            <a:ext cx="82188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824CA3DE-4EB8-4D2A-9288-FAABB9CBEA67}" type="datetime1">
              <a:rPr lang="en-US" smtClean="0"/>
              <a:pPr/>
              <a:t>01-Oct-2014</a:t>
            </a:fld>
            <a:endParaRPr lang="en-US" dirty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85B40F36-E8C4-4DF3-A1E6-9A175CF93E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96" r:id="rId4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005E"/>
            </a:gs>
            <a:gs pos="50000">
              <a:srgbClr val="0000CC"/>
            </a:gs>
            <a:gs pos="100000">
              <a:srgbClr val="0000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192088"/>
            <a:ext cx="838835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0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138238"/>
            <a:ext cx="8388350" cy="547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05060" name="Text Box 4"/>
          <p:cNvSpPr txBox="1">
            <a:spLocks noChangeArrowheads="1"/>
          </p:cNvSpPr>
          <p:nvPr/>
        </p:nvSpPr>
        <p:spPr bwMode="auto">
          <a:xfrm>
            <a:off x="-36513" y="0"/>
            <a:ext cx="863601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B7DD2369-EF07-4628-B38F-C4B73DE5AF4B}" type="slidenum">
              <a:rPr lang="en-GB" sz="4000">
                <a:solidFill>
                  <a:srgbClr val="00005E"/>
                </a:solidFill>
                <a:effectDag name="">
                  <a:cont type="tree" name="">
                    <a:effect ref="fillLine"/>
                    <a:outerShdw dist="38100" dir="13500000" algn="br">
                      <a:srgbClr val="2F2F8D"/>
                    </a:outerShdw>
                  </a:cont>
                  <a:cont type="tree" name="">
                    <a:effect ref="fillLine"/>
                    <a:outerShdw dist="38100" dir="2700000" algn="tl">
                      <a:srgbClr val="000038"/>
                    </a:outerShdw>
                  </a:cont>
                  <a:effect ref="fillLine"/>
                </a:effectDag>
                <a:latin typeface="Times New Roman" pitchFamily="18" charset="0"/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GB" sz="2400">
              <a:solidFill>
                <a:srgbClr val="FFFFFF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029" name="Rectangle 9"/>
          <p:cNvSpPr>
            <a:spLocks noChangeArrowheads="1"/>
          </p:cNvSpPr>
          <p:nvPr/>
        </p:nvSpPr>
        <p:spPr bwMode="auto">
          <a:xfrm>
            <a:off x="0" y="0"/>
            <a:ext cx="719138" cy="68580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605066" name="Text Box 10"/>
          <p:cNvSpPr txBox="1">
            <a:spLocks noChangeArrowheads="1"/>
          </p:cNvSpPr>
          <p:nvPr/>
        </p:nvSpPr>
        <p:spPr bwMode="auto">
          <a:xfrm>
            <a:off x="0" y="215900"/>
            <a:ext cx="7810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1F83FFDF-D4F0-485F-A041-BB5093CC7E74}" type="slidenum">
              <a:rPr lang="en-GB" sz="2400">
                <a:solidFill>
                  <a:srgbClr val="00005E"/>
                </a:solidFill>
                <a:effectDag name="">
                  <a:cont type="tree" name="">
                    <a:effect ref="fillLine"/>
                    <a:outerShdw dist="38100" dir="13500000" algn="br">
                      <a:srgbClr val="2F2F8D"/>
                    </a:outerShdw>
                  </a:cont>
                  <a:cont type="tree" name="">
                    <a:effect ref="fillLine"/>
                    <a:outerShdw dist="38100" dir="2700000" algn="tl">
                      <a:srgbClr val="000038"/>
                    </a:outerShdw>
                  </a:cont>
                  <a:effect ref="fillLine"/>
                </a:effectDag>
                <a:latin typeface="Times New Roman" pitchFamily="18" charset="0"/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GB" sz="2400">
              <a:solidFill>
                <a:srgbClr val="FFFFFF"/>
              </a:solidFill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1035" name="Picture 10" descr="OECD_white_150"/>
          <p:cNvPicPr>
            <a:picLocks noChangeAspect="1" noChangeArrowheads="1"/>
          </p:cNvPicPr>
          <p:nvPr/>
        </p:nvPicPr>
        <p:blipFill>
          <a:blip r:embed="rId13" cstate="print">
            <a:duotone>
              <a:prstClr val="black"/>
              <a:schemeClr val="accent4">
                <a:tint val="45000"/>
                <a:satMod val="400000"/>
              </a:schemeClr>
            </a:duotone>
            <a:lum bright="-33000"/>
          </a:blip>
          <a:srcRect/>
          <a:stretch>
            <a:fillRect/>
          </a:stretch>
        </p:blipFill>
        <p:spPr bwMode="auto">
          <a:xfrm>
            <a:off x="41275" y="6096522"/>
            <a:ext cx="641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32" name="Straight Connector 12"/>
          <p:cNvCxnSpPr>
            <a:cxnSpLocks noChangeShapeType="1"/>
          </p:cNvCxnSpPr>
          <p:nvPr/>
        </p:nvCxnSpPr>
        <p:spPr bwMode="auto">
          <a:xfrm>
            <a:off x="0" y="3632200"/>
            <a:ext cx="714375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3" name="TextBox 13"/>
          <p:cNvSpPr txBox="1">
            <a:spLocks noChangeArrowheads="1"/>
          </p:cNvSpPr>
          <p:nvPr/>
        </p:nvSpPr>
        <p:spPr bwMode="auto">
          <a:xfrm rot="-5400000">
            <a:off x="-804068" y="4455318"/>
            <a:ext cx="22860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defRPr/>
            </a:pPr>
            <a:r>
              <a:rPr lang="en-GB" smtClean="0">
                <a:solidFill>
                  <a:srgbClr val="BDBDBD"/>
                </a:solidFill>
                <a:cs typeface="Arial" pitchFamily="34" charset="0"/>
              </a:rPr>
              <a:t>PISA</a:t>
            </a:r>
            <a:br>
              <a:rPr lang="en-GB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000" smtClean="0">
                <a:solidFill>
                  <a:srgbClr val="BDBDBD"/>
                </a:solidFill>
                <a:cs typeface="Arial" pitchFamily="34" charset="0"/>
              </a:rPr>
              <a:t>OECD Programme for </a:t>
            </a:r>
            <a:br>
              <a:rPr lang="en-GB" sz="1000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000" smtClean="0">
                <a:solidFill>
                  <a:srgbClr val="BDBDBD"/>
                </a:solidFill>
                <a:cs typeface="Arial" pitchFamily="34" charset="0"/>
              </a:rPr>
              <a:t>International Student Assessment</a:t>
            </a:r>
          </a:p>
        </p:txBody>
      </p:sp>
      <p:sp>
        <p:nvSpPr>
          <p:cNvPr id="1034" name="TextBox 14"/>
          <p:cNvSpPr txBox="1">
            <a:spLocks noChangeArrowheads="1"/>
          </p:cNvSpPr>
          <p:nvPr/>
        </p:nvSpPr>
        <p:spPr bwMode="auto">
          <a:xfrm rot="-5400000">
            <a:off x="-1350169" y="1504156"/>
            <a:ext cx="3419475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ts val="2700"/>
              </a:lnSpc>
              <a:defRPr/>
            </a:pPr>
            <a:r>
              <a:rPr lang="en-GB" sz="1900" smtClean="0">
                <a:solidFill>
                  <a:srgbClr val="BDBDBD"/>
                </a:solidFill>
                <a:cs typeface="Arial" pitchFamily="34" charset="0"/>
              </a:rPr>
              <a:t>35</a:t>
            </a:r>
            <a:r>
              <a:rPr lang="en-GB" sz="1900" baseline="30000" smtClean="0">
                <a:solidFill>
                  <a:srgbClr val="BDBDBD"/>
                </a:solidFill>
                <a:cs typeface="Arial" pitchFamily="34" charset="0"/>
              </a:rPr>
              <a:t>th</a:t>
            </a:r>
            <a:r>
              <a:rPr lang="en-GB" sz="1900" smtClean="0">
                <a:solidFill>
                  <a:srgbClr val="BDBDBD"/>
                </a:solidFill>
                <a:cs typeface="Arial" pitchFamily="34" charset="0"/>
              </a:rPr>
              <a:t> meeting</a:t>
            </a:r>
            <a:br>
              <a:rPr lang="en-GB" sz="1900" smtClean="0">
                <a:solidFill>
                  <a:srgbClr val="BDBDBD"/>
                </a:solidFill>
                <a:cs typeface="Arial" pitchFamily="34" charset="0"/>
              </a:rPr>
            </a:br>
            <a:r>
              <a:rPr lang="en-GB" sz="1900" smtClean="0">
                <a:solidFill>
                  <a:srgbClr val="BDBDBD"/>
                </a:solidFill>
                <a:cs typeface="Arial" pitchFamily="34" charset="0"/>
              </a:rPr>
              <a:t>of the Governing Board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0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0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0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0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0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0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0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0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0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0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5059" grpId="0" build="p" bldLvl="2">
        <p:tmplLst>
          <p:tmpl lvl="1">
            <p:tnLst>
              <p:par>
                <p:cTn presetID="23" presetClass="entr" presetSubtype="27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050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6050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2/3*#ppt_w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050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2/3*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3" presetClass="entr" presetSubtype="27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050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6050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2/3*#ppt_w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050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2/3*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3" presetClass="entr" presetSubtype="27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050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6050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2/3*#ppt_w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050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2/3*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3" presetClass="entr" presetSubtype="27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050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6050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2/3*#ppt_w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050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2/3*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3" presetClass="entr" presetSubtype="27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050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6050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2/3*#ppt_w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050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2/3*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99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9966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9966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9966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9966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9966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9966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9966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9966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Font typeface="Monotype Sorts"/>
        <a:buChar char="r"/>
        <a:tabLst>
          <a:tab pos="7712075" algn="r"/>
        </a:tabLst>
        <a:defRPr sz="28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50000"/>
        <a:buFont typeface="Wingdings" pitchFamily="2" charset="2"/>
        <a:buChar char="l"/>
        <a:tabLst>
          <a:tab pos="7712075" algn="r"/>
        </a:tabLst>
        <a:defRPr sz="2400">
          <a:solidFill>
            <a:srgbClr val="FFFF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tabLst>
          <a:tab pos="7712075" algn="r"/>
        </a:tabLst>
        <a:defRPr sz="2000">
          <a:solidFill>
            <a:srgbClr val="FFFF00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tabLst>
          <a:tab pos="7712075" algn="r"/>
        </a:tabLst>
        <a:defRPr sz="2000">
          <a:solidFill>
            <a:srgbClr val="FFFFFF"/>
          </a:solidFill>
          <a:latin typeface="+mn-lt"/>
        </a:defRPr>
      </a:lvl4pPr>
      <a:lvl5pPr marL="1981200" indent="-228600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buChar char="•"/>
        <a:tabLst>
          <a:tab pos="7712075" algn="r"/>
        </a:tabLst>
        <a:defRPr sz="2000">
          <a:solidFill>
            <a:srgbClr val="FFCC00"/>
          </a:solidFill>
          <a:latin typeface="+mn-lt"/>
        </a:defRPr>
      </a:lvl5pPr>
      <a:lvl6pPr marL="2438400" indent="-228600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buChar char="•"/>
        <a:tabLst>
          <a:tab pos="7712075" algn="r"/>
        </a:tabLst>
        <a:defRPr sz="2000">
          <a:solidFill>
            <a:srgbClr val="FFCC00"/>
          </a:solidFill>
          <a:latin typeface="+mn-lt"/>
        </a:defRPr>
      </a:lvl6pPr>
      <a:lvl7pPr marL="2895600" indent="-228600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buChar char="•"/>
        <a:tabLst>
          <a:tab pos="7712075" algn="r"/>
        </a:tabLst>
        <a:defRPr sz="2000">
          <a:solidFill>
            <a:srgbClr val="FFCC00"/>
          </a:solidFill>
          <a:latin typeface="+mn-lt"/>
        </a:defRPr>
      </a:lvl7pPr>
      <a:lvl8pPr marL="3352800" indent="-228600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buChar char="•"/>
        <a:tabLst>
          <a:tab pos="7712075" algn="r"/>
        </a:tabLst>
        <a:defRPr sz="2000">
          <a:solidFill>
            <a:srgbClr val="FFCC00"/>
          </a:solidFill>
          <a:latin typeface="+mn-lt"/>
        </a:defRPr>
      </a:lvl8pPr>
      <a:lvl9pPr marL="3810000" indent="-228600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buChar char="•"/>
        <a:tabLst>
          <a:tab pos="7712075" algn="r"/>
        </a:tabLst>
        <a:defRPr sz="2000">
          <a:solidFill>
            <a:srgbClr val="FFCC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368000" y="1924024"/>
            <a:ext cx="6300000" cy="1823576"/>
          </a:xfrm>
        </p:spPr>
        <p:txBody>
          <a:bodyPr/>
          <a:lstStyle/>
          <a:p>
            <a:r>
              <a:rPr lang="en-GB" dirty="0" smtClean="0"/>
              <a:t>PISA for Development</a:t>
            </a:r>
            <a:br>
              <a:rPr lang="en-GB" dirty="0" smtClean="0"/>
            </a:b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68000" y="3805200"/>
            <a:ext cx="6300000" cy="2147596"/>
          </a:xfrm>
        </p:spPr>
        <p:txBody>
          <a:bodyPr/>
          <a:lstStyle/>
          <a:p>
            <a:r>
              <a:rPr lang="en-GB" sz="3200" dirty="0" smtClean="0"/>
              <a:t>Technical Workshop</a:t>
            </a:r>
          </a:p>
          <a:p>
            <a:endParaRPr lang="en-GB" sz="3200" dirty="0">
              <a:solidFill>
                <a:srgbClr val="FFFF00"/>
              </a:solidFill>
            </a:endParaRPr>
          </a:p>
          <a:p>
            <a:r>
              <a:rPr lang="en-GB" sz="3200" dirty="0" smtClean="0">
                <a:solidFill>
                  <a:srgbClr val="FFFF00"/>
                </a:solidFill>
              </a:rPr>
              <a:t>Out-of-School 15 year old</a:t>
            </a:r>
          </a:p>
          <a:p>
            <a:r>
              <a:rPr lang="en-GB" sz="3200" dirty="0" smtClean="0"/>
              <a:t> </a:t>
            </a:r>
          </a:p>
          <a:p>
            <a:endParaRPr lang="en-GB" dirty="0" smtClean="0"/>
          </a:p>
          <a:p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and 2</a:t>
            </a:r>
            <a:r>
              <a:rPr lang="en-GB" baseline="30000" dirty="0" smtClean="0"/>
              <a:t>nd</a:t>
            </a:r>
            <a:r>
              <a:rPr lang="en-GB" dirty="0" smtClean="0"/>
              <a:t> October 2014</a:t>
            </a:r>
          </a:p>
          <a:p>
            <a:endParaRPr lang="en-GB" dirty="0" smtClean="0"/>
          </a:p>
          <a:p>
            <a:r>
              <a:rPr lang="en-GB" dirty="0" smtClean="0"/>
              <a:t>OECD Secretariat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802688" y="6411913"/>
            <a:ext cx="341312" cy="244475"/>
          </a:xfrm>
        </p:spPr>
        <p:txBody>
          <a:bodyPr/>
          <a:lstStyle/>
          <a:p>
            <a:fld id="{85B40F36-E8C4-4DF3-A1E6-9A175CF93E0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Day One: </a:t>
            </a:r>
            <a:r>
              <a:rPr lang="en-GB" b="1" dirty="0"/>
              <a:t>Discussion of main technical challenges </a:t>
            </a:r>
            <a:r>
              <a:rPr lang="en-GB" b="1" dirty="0" smtClean="0"/>
              <a:t>and options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2.A </a:t>
            </a:r>
          </a:p>
          <a:p>
            <a:pPr marL="0" indent="0">
              <a:buNone/>
            </a:pPr>
            <a:r>
              <a:rPr lang="en-GB" dirty="0" smtClean="0"/>
              <a:t>Defining out-of-school status</a:t>
            </a:r>
          </a:p>
          <a:p>
            <a:pPr marL="0" indent="0">
              <a:buNone/>
            </a:pPr>
            <a:r>
              <a:rPr lang="en-GB" dirty="0" smtClean="0"/>
              <a:t>Counting </a:t>
            </a:r>
            <a:r>
              <a:rPr lang="en-GB" dirty="0"/>
              <a:t>and locating out-of-school 15 year olds </a:t>
            </a:r>
            <a:r>
              <a:rPr lang="en-GB" dirty="0" smtClean="0"/>
              <a:t>in the context of PISA for Development countries – constructing a sampling frame. </a:t>
            </a:r>
          </a:p>
          <a:p>
            <a:pPr marL="0" indent="0">
              <a:buNone/>
            </a:pPr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BC2A2AB-5186-41F9-8C03-14D1F3D42EE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0000"/>
                </a:solidFill>
              </a:rPr>
              <a:t>Agenda for the Workshop on </a:t>
            </a:r>
            <a:br>
              <a:rPr lang="en-GB" b="1" dirty="0" smtClean="0">
                <a:solidFill>
                  <a:srgbClr val="000000"/>
                </a:solidFill>
              </a:rPr>
            </a:br>
            <a:r>
              <a:rPr lang="en-GB" b="1" dirty="0" smtClean="0">
                <a:solidFill>
                  <a:srgbClr val="000000"/>
                </a:solidFill>
              </a:rPr>
              <a:t>OOS 15 year olds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9192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2. B</a:t>
            </a:r>
          </a:p>
          <a:p>
            <a:r>
              <a:rPr lang="en-GB" dirty="0" smtClean="0"/>
              <a:t>Finding and identifying: sampling</a:t>
            </a:r>
          </a:p>
          <a:p>
            <a:pPr marL="0" indent="0">
              <a:buNone/>
            </a:pPr>
            <a:r>
              <a:rPr lang="en-GB" dirty="0"/>
              <a:t>2.C </a:t>
            </a:r>
          </a:p>
          <a:p>
            <a:r>
              <a:rPr lang="en-GB" dirty="0"/>
              <a:t>Review of evidence and relevant studies on out-of-school children.</a:t>
            </a:r>
          </a:p>
          <a:p>
            <a:r>
              <a:rPr lang="en-GB" dirty="0"/>
              <a:t>Discussion of alternative and complementary approaches to sampling and surveying.</a:t>
            </a:r>
            <a:r>
              <a:rPr lang="en-CA" dirty="0"/>
              <a:t> 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5B40F36-E8C4-4DF3-A1E6-9A175CF93E0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0000"/>
                </a:solidFill>
              </a:rPr>
              <a:t>Agenda for the Workshop on </a:t>
            </a:r>
            <a:br>
              <a:rPr lang="en-GB" b="1" dirty="0">
                <a:solidFill>
                  <a:srgbClr val="000000"/>
                </a:solidFill>
              </a:rPr>
            </a:br>
            <a:r>
              <a:rPr lang="en-GB" b="1" dirty="0">
                <a:solidFill>
                  <a:srgbClr val="000000"/>
                </a:solidFill>
              </a:rPr>
              <a:t>OOS 15 year </a:t>
            </a:r>
            <a:r>
              <a:rPr lang="en-GB" b="1" dirty="0" smtClean="0">
                <a:solidFill>
                  <a:srgbClr val="000000"/>
                </a:solidFill>
              </a:rPr>
              <a:t>olds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4107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2.D </a:t>
            </a:r>
          </a:p>
          <a:p>
            <a:pPr marL="0" indent="0">
              <a:buNone/>
            </a:pPr>
            <a:r>
              <a:rPr lang="en-GB" dirty="0"/>
              <a:t>A</a:t>
            </a:r>
            <a:r>
              <a:rPr lang="en-GB" dirty="0" smtClean="0"/>
              <a:t>ssessment of out</a:t>
            </a:r>
            <a:r>
              <a:rPr lang="en-GB" dirty="0"/>
              <a:t>-of-school 15 year olds and treatment of knowledge, skills and competencies, particularly in reading and numeracy/</a:t>
            </a:r>
            <a:r>
              <a:rPr lang="en-GB" dirty="0" smtClean="0"/>
              <a:t>mathematics.</a:t>
            </a:r>
          </a:p>
          <a:p>
            <a:pPr marL="0" indent="0">
              <a:buNone/>
            </a:pPr>
            <a:r>
              <a:rPr lang="en-GB" dirty="0" smtClean="0"/>
              <a:t>Strategies for </a:t>
            </a:r>
            <a:r>
              <a:rPr lang="en-GB" dirty="0"/>
              <a:t>persuading out-of-school youth to participate in the assessment, administering a </a:t>
            </a:r>
            <a:r>
              <a:rPr lang="en-GB" dirty="0" smtClean="0"/>
              <a:t>test, </a:t>
            </a:r>
            <a:r>
              <a:rPr lang="en-GB" dirty="0"/>
              <a:t>and incorporating data in analysis.</a:t>
            </a:r>
            <a:r>
              <a:rPr lang="en-CA" dirty="0"/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BC2A2AB-5186-41F9-8C03-14D1F3D42EE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0000"/>
                </a:solidFill>
              </a:rPr>
              <a:t>Agenda for the Workshop on OOS 15 year 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447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b="1" dirty="0"/>
              <a:t>Day </a:t>
            </a:r>
            <a:r>
              <a:rPr lang="en-GB" b="1" dirty="0" smtClean="0"/>
              <a:t>Two: </a:t>
            </a:r>
            <a:r>
              <a:rPr lang="en-GB" b="1" dirty="0"/>
              <a:t>Discussion of main technical challenges to be addressed 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sz="3800" dirty="0" smtClean="0"/>
              <a:t>2.E </a:t>
            </a:r>
          </a:p>
          <a:p>
            <a:pPr marL="0" indent="0">
              <a:buNone/>
            </a:pPr>
            <a:r>
              <a:rPr lang="en-GB" dirty="0" smtClean="0"/>
              <a:t>Development </a:t>
            </a:r>
            <a:r>
              <a:rPr lang="en-GB" dirty="0"/>
              <a:t>of </a:t>
            </a:r>
            <a:r>
              <a:rPr lang="en-GB" dirty="0" smtClean="0"/>
              <a:t>a framework and instruments for cognitive assessment.</a:t>
            </a:r>
          </a:p>
          <a:p>
            <a:pPr marL="0" indent="0">
              <a:buNone/>
            </a:pPr>
            <a:r>
              <a:rPr lang="en-GB" dirty="0" smtClean="0"/>
              <a:t>Implementation of </a:t>
            </a:r>
            <a:r>
              <a:rPr lang="en-GB" dirty="0"/>
              <a:t>manually adaptive testing methods using gateways, filters and/or </a:t>
            </a:r>
            <a:r>
              <a:rPr lang="en-GB" dirty="0" smtClean="0"/>
              <a:t>channels. </a:t>
            </a:r>
          </a:p>
          <a:p>
            <a:pPr marL="0" indent="0">
              <a:buNone/>
            </a:pPr>
            <a:r>
              <a:rPr lang="en-GB" dirty="0" smtClean="0"/>
              <a:t>The cases of the </a:t>
            </a:r>
            <a:r>
              <a:rPr lang="en-GB" dirty="0"/>
              <a:t>PISA for Development countries.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Proposed </a:t>
            </a:r>
            <a:r>
              <a:rPr lang="en-GB" dirty="0"/>
              <a:t>way forward for the </a:t>
            </a:r>
            <a:r>
              <a:rPr lang="en-GB" dirty="0" smtClean="0"/>
              <a:t>project.</a:t>
            </a: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BC2A2AB-5186-41F9-8C03-14D1F3D42EE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0000"/>
                </a:solidFill>
              </a:rPr>
              <a:t>Agenda for the Workshop on OOS 15 year old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3482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3500" dirty="0"/>
              <a:t>2.F </a:t>
            </a:r>
            <a:endParaRPr lang="en-GB" sz="3500" dirty="0" smtClean="0"/>
          </a:p>
          <a:p>
            <a:pPr marL="0" indent="0">
              <a:buNone/>
            </a:pPr>
            <a:r>
              <a:rPr lang="en-GB" dirty="0" smtClean="0"/>
              <a:t>Review of evidence </a:t>
            </a:r>
            <a:r>
              <a:rPr lang="en-GB" dirty="0"/>
              <a:t>and approaches for the collection of contextual data </a:t>
            </a:r>
            <a:r>
              <a:rPr lang="en-GB" dirty="0" smtClean="0"/>
              <a:t>on OOS children.</a:t>
            </a:r>
          </a:p>
          <a:p>
            <a:pPr marL="0" indent="0">
              <a:buNone/>
            </a:pPr>
            <a:r>
              <a:rPr lang="en-GB" dirty="0" smtClean="0"/>
              <a:t>Enhancement and adaptation of </a:t>
            </a:r>
            <a:r>
              <a:rPr lang="en-GB" dirty="0"/>
              <a:t>PISA constructs and </a:t>
            </a:r>
            <a:r>
              <a:rPr lang="en-GB" dirty="0" smtClean="0"/>
              <a:t>indices.</a:t>
            </a:r>
            <a:r>
              <a:rPr lang="en-CA" dirty="0" smtClean="0"/>
              <a:t> </a:t>
            </a:r>
          </a:p>
          <a:p>
            <a:pPr marL="0" indent="0">
              <a:buNone/>
            </a:pPr>
            <a:r>
              <a:rPr lang="en-CA" sz="3500" dirty="0" smtClean="0"/>
              <a:t>2.G </a:t>
            </a:r>
          </a:p>
          <a:p>
            <a:pPr marL="0" indent="0">
              <a:buNone/>
            </a:pPr>
            <a:r>
              <a:rPr lang="en-GB" dirty="0" smtClean="0"/>
              <a:t>Summary </a:t>
            </a:r>
            <a:r>
              <a:rPr lang="en-GB" dirty="0"/>
              <a:t>of </a:t>
            </a:r>
            <a:r>
              <a:rPr lang="en-GB" dirty="0" smtClean="0"/>
              <a:t>viable approaches and technical recommendations. </a:t>
            </a:r>
          </a:p>
          <a:p>
            <a:pPr marL="0" indent="0">
              <a:buNone/>
            </a:pPr>
            <a:r>
              <a:rPr lang="en-GB" dirty="0" smtClean="0"/>
              <a:t>Agreed revisions for the expert paper.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BC2A2AB-5186-41F9-8C03-14D1F3D42EE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0000"/>
                </a:solidFill>
              </a:rPr>
              <a:t>Agenda for the Workshop on OOS 15 year 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821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/>
              <a:t>Day Two: C</a:t>
            </a:r>
            <a:r>
              <a:rPr lang="en-GB" b="1" dirty="0" smtClean="0"/>
              <a:t>omponents of the </a:t>
            </a:r>
            <a:r>
              <a:rPr lang="en-GB" b="1" dirty="0" err="1" smtClean="0"/>
              <a:t>ToR</a:t>
            </a:r>
            <a:r>
              <a:rPr lang="en-GB" b="1" dirty="0" smtClean="0"/>
              <a:t>, discussion of the draft and further development of the </a:t>
            </a:r>
            <a:r>
              <a:rPr lang="en-GB" b="1" dirty="0"/>
              <a:t>technical </a:t>
            </a:r>
            <a:r>
              <a:rPr lang="en-GB" b="1" dirty="0" smtClean="0"/>
              <a:t>strand.</a:t>
            </a:r>
          </a:p>
          <a:p>
            <a:pPr marL="0" indent="0">
              <a:buNone/>
            </a:pPr>
            <a:r>
              <a:rPr lang="en-GB" sz="3500" dirty="0" smtClean="0"/>
              <a:t>3.A </a:t>
            </a:r>
            <a:r>
              <a:rPr lang="en-GB" sz="3000" dirty="0" smtClean="0"/>
              <a:t>Presentation </a:t>
            </a:r>
            <a:r>
              <a:rPr lang="en-GB" sz="3000" dirty="0"/>
              <a:t>and discussion </a:t>
            </a:r>
            <a:r>
              <a:rPr lang="en-GB" sz="3000" dirty="0" smtClean="0"/>
              <a:t>of the </a:t>
            </a:r>
            <a:r>
              <a:rPr lang="en-GB" sz="3000" dirty="0"/>
              <a:t>draft components of the </a:t>
            </a:r>
            <a:r>
              <a:rPr lang="en-GB" sz="3000" dirty="0" err="1"/>
              <a:t>ToR</a:t>
            </a:r>
            <a:r>
              <a:rPr lang="en-GB" sz="3000" dirty="0"/>
              <a:t> for the International Contractor.</a:t>
            </a:r>
            <a:r>
              <a:rPr lang="en-CA" sz="3000" dirty="0"/>
              <a:t> </a:t>
            </a:r>
          </a:p>
          <a:p>
            <a:pPr marL="0" indent="0">
              <a:buNone/>
            </a:pPr>
            <a:r>
              <a:rPr lang="en-CA" sz="3500" dirty="0" smtClean="0"/>
              <a:t>3.B </a:t>
            </a:r>
            <a:r>
              <a:rPr lang="en-GB" sz="3000" dirty="0" smtClean="0"/>
              <a:t>Confirmation </a:t>
            </a:r>
            <a:r>
              <a:rPr lang="en-GB" sz="3000" dirty="0"/>
              <a:t>of agreements on expert paper, draft components of the </a:t>
            </a:r>
            <a:r>
              <a:rPr lang="en-GB" sz="3000" dirty="0" err="1"/>
              <a:t>ToR</a:t>
            </a:r>
            <a:r>
              <a:rPr lang="en-GB" sz="3000" dirty="0"/>
              <a:t> for the International Contractor and further development of the technical </a:t>
            </a:r>
            <a:r>
              <a:rPr lang="en-GB" sz="3000" dirty="0" smtClean="0"/>
              <a:t>strand, next steps</a:t>
            </a:r>
            <a:r>
              <a:rPr lang="en-GB" dirty="0" smtClean="0"/>
              <a:t>. </a:t>
            </a:r>
            <a:endParaRPr lang="en-CA" dirty="0"/>
          </a:p>
          <a:p>
            <a:pPr marL="514350" indent="-514350">
              <a:buAutoNum type="alphaLcParenR"/>
            </a:pPr>
            <a:endParaRPr lang="en-CA" dirty="0" smtClean="0"/>
          </a:p>
          <a:p>
            <a:pPr marL="514350" indent="-514350">
              <a:buAutoNum type="alphaLcParenR"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BC2A2AB-5186-41F9-8C03-14D1F3D42EE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0000"/>
                </a:solidFill>
              </a:rPr>
              <a:t>Agenda for the Workshop on OOS 15 year 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3138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ECD PowerPoint template new logo">
  <a:themeElements>
    <a:clrScheme name="OECD PowerPoint template new logo 12">
      <a:dk1>
        <a:srgbClr val="FFFFFF"/>
      </a:dk1>
      <a:lt1>
        <a:srgbClr val="FFFFFF"/>
      </a:lt1>
      <a:dk2>
        <a:srgbClr val="FF9933"/>
      </a:dk2>
      <a:lt2>
        <a:srgbClr val="919191"/>
      </a:lt2>
      <a:accent1>
        <a:srgbClr val="00FF00"/>
      </a:accent1>
      <a:accent2>
        <a:srgbClr val="00AE00"/>
      </a:accent2>
      <a:accent3>
        <a:srgbClr val="FFFFFF"/>
      </a:accent3>
      <a:accent4>
        <a:srgbClr val="DADADA"/>
      </a:accent4>
      <a:accent5>
        <a:srgbClr val="AAFFAA"/>
      </a:accent5>
      <a:accent6>
        <a:srgbClr val="009D00"/>
      </a:accent6>
      <a:hlink>
        <a:srgbClr val="FC0128"/>
      </a:hlink>
      <a:folHlink>
        <a:srgbClr val="CECECE"/>
      </a:folHlink>
    </a:clrScheme>
    <a:fontScheme name="OECD PowerPoint template new logo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ECD PowerPoint template new 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 PowerPoint template new log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ECD PowerPoint template new log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 PowerPoint template new log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 PowerPoint template new log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 PowerPoint template new log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 PowerPoint template new log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 PowerPoint template new logo 8">
        <a:dk1>
          <a:srgbClr val="FFFF00"/>
        </a:dk1>
        <a:lt1>
          <a:srgbClr val="FFFFFF"/>
        </a:lt1>
        <a:dk2>
          <a:srgbClr val="FF9933"/>
        </a:dk2>
        <a:lt2>
          <a:srgbClr val="919191"/>
        </a:lt2>
        <a:accent1>
          <a:srgbClr val="FFFF99"/>
        </a:accent1>
        <a:accent2>
          <a:srgbClr val="00AE00"/>
        </a:accent2>
        <a:accent3>
          <a:srgbClr val="FFFFFF"/>
        </a:accent3>
        <a:accent4>
          <a:srgbClr val="DADA00"/>
        </a:accent4>
        <a:accent5>
          <a:srgbClr val="FFFFCA"/>
        </a:accent5>
        <a:accent6>
          <a:srgbClr val="009D00"/>
        </a:accent6>
        <a:hlink>
          <a:srgbClr val="FC0128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 PowerPoint template new logo 9">
        <a:dk1>
          <a:srgbClr val="FFFF66"/>
        </a:dk1>
        <a:lt1>
          <a:srgbClr val="FFFFFF"/>
        </a:lt1>
        <a:dk2>
          <a:srgbClr val="000000"/>
        </a:dk2>
        <a:lt2>
          <a:srgbClr val="919191"/>
        </a:lt2>
        <a:accent1>
          <a:srgbClr val="618FFD"/>
        </a:accent1>
        <a:accent2>
          <a:srgbClr val="00AE00"/>
        </a:accent2>
        <a:accent3>
          <a:srgbClr val="FFFFFF"/>
        </a:accent3>
        <a:accent4>
          <a:srgbClr val="DADA56"/>
        </a:accent4>
        <a:accent5>
          <a:srgbClr val="B7C6FE"/>
        </a:accent5>
        <a:accent6>
          <a:srgbClr val="009D00"/>
        </a:accent6>
        <a:hlink>
          <a:srgbClr val="FC0128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 PowerPoint template new logo 10">
        <a:dk1>
          <a:srgbClr val="000000"/>
        </a:dk1>
        <a:lt1>
          <a:srgbClr val="FFFFFF"/>
        </a:lt1>
        <a:dk2>
          <a:srgbClr val="FF9933"/>
        </a:dk2>
        <a:lt2>
          <a:srgbClr val="919191"/>
        </a:lt2>
        <a:accent1>
          <a:srgbClr val="FFFF99"/>
        </a:accent1>
        <a:accent2>
          <a:srgbClr val="00AE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009D00"/>
        </a:accent6>
        <a:hlink>
          <a:srgbClr val="FC0128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 PowerPoint template new logo 11">
        <a:dk1>
          <a:srgbClr val="000000"/>
        </a:dk1>
        <a:lt1>
          <a:srgbClr val="FFFFFF"/>
        </a:lt1>
        <a:dk2>
          <a:srgbClr val="FF9933"/>
        </a:dk2>
        <a:lt2>
          <a:srgbClr val="919191"/>
        </a:lt2>
        <a:accent1>
          <a:srgbClr val="00FF00"/>
        </a:accent1>
        <a:accent2>
          <a:srgbClr val="00AE00"/>
        </a:accent2>
        <a:accent3>
          <a:srgbClr val="FFFFFF"/>
        </a:accent3>
        <a:accent4>
          <a:srgbClr val="000000"/>
        </a:accent4>
        <a:accent5>
          <a:srgbClr val="AAFFAA"/>
        </a:accent5>
        <a:accent6>
          <a:srgbClr val="009D00"/>
        </a:accent6>
        <a:hlink>
          <a:srgbClr val="FC0128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 PowerPoint template new logo 12">
        <a:dk1>
          <a:srgbClr val="FFFFFF"/>
        </a:dk1>
        <a:lt1>
          <a:srgbClr val="FFFFFF"/>
        </a:lt1>
        <a:dk2>
          <a:srgbClr val="FF9933"/>
        </a:dk2>
        <a:lt2>
          <a:srgbClr val="919191"/>
        </a:lt2>
        <a:accent1>
          <a:srgbClr val="00FF00"/>
        </a:accent1>
        <a:accent2>
          <a:srgbClr val="00AE00"/>
        </a:accent2>
        <a:accent3>
          <a:srgbClr val="FFFFFF"/>
        </a:accent3>
        <a:accent4>
          <a:srgbClr val="DADADA"/>
        </a:accent4>
        <a:accent5>
          <a:srgbClr val="AAFFAA"/>
        </a:accent5>
        <a:accent6>
          <a:srgbClr val="009D00"/>
        </a:accent6>
        <a:hlink>
          <a:srgbClr val="FC0128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OECD_English_white</Template>
  <TotalTime>4544</TotalTime>
  <Words>404</Words>
  <Application>Microsoft Office PowerPoint</Application>
  <PresentationFormat>On-screen Show (4:3)</PresentationFormat>
  <Paragraphs>55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OECD_English_white</vt:lpstr>
      <vt:lpstr>1_OECD PowerPoint template new logo</vt:lpstr>
      <vt:lpstr>PISA for Development </vt:lpstr>
      <vt:lpstr>Agenda for the Workshop on  OOS 15 year olds</vt:lpstr>
      <vt:lpstr>Agenda for the Workshop on  OOS 15 year olds</vt:lpstr>
      <vt:lpstr>Agenda for the Workshop on OOS 15 year old</vt:lpstr>
      <vt:lpstr>Agenda for the Workshop on OOS 15 year old</vt:lpstr>
      <vt:lpstr>Agenda for the Workshop on OOS 15 year old</vt:lpstr>
      <vt:lpstr>Agenda for the Workshop on OOS 15 year old</vt:lpstr>
    </vt:vector>
  </TitlesOfParts>
  <Company>OECD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PISAforDevelopment</dc:title>
  <dc:creator>OECD</dc:creator>
  <cp:lastModifiedBy>WARD Michael</cp:lastModifiedBy>
  <cp:revision>337</cp:revision>
  <cp:lastPrinted>2014-04-02T10:38:34Z</cp:lastPrinted>
  <dcterms:created xsi:type="dcterms:W3CDTF">2012-11-13T16:43:26Z</dcterms:created>
  <dcterms:modified xsi:type="dcterms:W3CDTF">2014-10-01T11:43:19Z</dcterms:modified>
</cp:coreProperties>
</file>